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21222-E681-4713-AAD8-7A3CF0FE2DF7}" type="datetimeFigureOut">
              <a:rPr lang="en-US"/>
              <a:t>11/27/2015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C3ED9-3464-4C85-8503-5754159D87F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50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3ED9-3464-4C85-8503-5754159D87F9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77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3ED9-3464-4C85-8503-5754159D87F9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36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3ED9-3464-4C85-8503-5754159D87F9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1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3ED9-3464-4C85-8503-5754159D87F9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6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3ED9-3464-4C85-8503-5754159D87F9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60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3ED9-3464-4C85-8503-5754159D87F9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71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3ED9-3464-4C85-8503-5754159D87F9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9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3ED9-3464-4C85-8503-5754159D87F9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46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3ED9-3464-4C85-8503-5754159D87F9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2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yoclinic.org/diseases-conditions/neurofibromatosis/basics/treatment/con-20027728?utm_source=Google&amp;utm_medium=abstract&amp;utm_content=Neurofibromatosis&amp;utm_campaign=Knowledge-pan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VOn</a:t>
            </a:r>
            <a:r>
              <a:rPr lang="en-US" dirty="0"/>
              <a:t> Recklinghausen's Neurofibromatosis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PowerPoint presentation by Morgan Laurio on NF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847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79494"/>
            <a:ext cx="8534400" cy="1507067"/>
          </a:xfrm>
        </p:spPr>
        <p:txBody>
          <a:bodyPr/>
          <a:lstStyle/>
          <a:p>
            <a:r>
              <a:rPr lang="en-US" sz="4400" dirty="0">
                <a:solidFill>
                  <a:srgbClr val="0A304A"/>
                </a:solidFill>
              </a:rPr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013" y="1889125"/>
            <a:ext cx="7315974" cy="3614738"/>
          </a:xfrm>
        </p:spPr>
        <p:txBody>
          <a:bodyPr/>
          <a:lstStyle/>
          <a:p>
            <a:r>
              <a:rPr lang="en-US" sz="3200" dirty="0">
                <a:solidFill>
                  <a:srgbClr val="D8D8D8"/>
                </a:solidFill>
                <a:latin typeface="Century Gothic"/>
              </a:rPr>
              <a:t>Neurofibromatosis is a genetic disorder that disturbs cell growth in your nervous system, causing tumors to form on nerve tissue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183" y="2652513"/>
            <a:ext cx="3205739" cy="240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15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08" y="762428"/>
            <a:ext cx="8534400" cy="1507067"/>
          </a:xfrm>
        </p:spPr>
        <p:txBody>
          <a:bodyPr/>
          <a:lstStyle/>
          <a:p>
            <a:r>
              <a:rPr lang="en-US" sz="4400" dirty="0">
                <a:solidFill>
                  <a:srgbClr val="0A304A"/>
                </a:solidFill>
              </a:rPr>
              <a:t>Cause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08" y="2374191"/>
            <a:ext cx="8534400" cy="3615267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rgbClr val="D8D8D8"/>
                </a:solidFill>
              </a:rPr>
              <a:t>Autosomal dominant disease</a:t>
            </a:r>
          </a:p>
          <a:p>
            <a:r>
              <a:rPr lang="en-US" sz="2800" dirty="0">
                <a:solidFill>
                  <a:srgbClr val="D8D8D8"/>
                </a:solidFill>
              </a:rPr>
              <a:t>Genetic Disorder</a:t>
            </a:r>
          </a:p>
          <a:p>
            <a:r>
              <a:rPr lang="en-US" sz="2800" dirty="0">
                <a:solidFill>
                  <a:srgbClr val="D8D8D8"/>
                </a:solidFill>
              </a:rPr>
              <a:t>Not a sex-linked gene</a:t>
            </a:r>
          </a:p>
          <a:p>
            <a:r>
              <a:rPr lang="en-US" sz="2800" dirty="0">
                <a:solidFill>
                  <a:srgbClr val="D8D8D8"/>
                </a:solidFill>
              </a:rPr>
              <a:t>Not non-disjunction</a:t>
            </a:r>
          </a:p>
          <a:p>
            <a:r>
              <a:rPr lang="en-US" sz="2800" dirty="0">
                <a:solidFill>
                  <a:srgbClr val="D8D8D8"/>
                </a:solidFill>
              </a:rPr>
              <a:t>It is inherited from a parent or occur spontaneously at conception</a:t>
            </a:r>
          </a:p>
          <a:p>
            <a:r>
              <a:rPr lang="en-US" sz="2800" dirty="0">
                <a:solidFill>
                  <a:srgbClr val="D8D8D8"/>
                </a:solidFill>
                <a:latin typeface="Century Gothic"/>
              </a:rPr>
              <a:t>The gene produces a protein called neurofibromin</a:t>
            </a:r>
          </a:p>
          <a:p>
            <a:r>
              <a:rPr lang="en-US" sz="2800" dirty="0">
                <a:solidFill>
                  <a:srgbClr val="D8D8D8"/>
                </a:solidFill>
                <a:latin typeface="Century Gothic"/>
              </a:rPr>
              <a:t>The gene is located on chromosome 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717" y="487371"/>
            <a:ext cx="2500675" cy="3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2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09870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rgbClr val="0A304A"/>
                </a:solidFill>
                <a:latin typeface="Century Gothic"/>
              </a:rPr>
              <a:t>Facts About NF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2871" y="1332673"/>
            <a:ext cx="8534400" cy="3615267"/>
          </a:xfrm>
        </p:spPr>
        <p:txBody>
          <a:bodyPr/>
          <a:lstStyle/>
          <a:p>
            <a:r>
              <a:rPr lang="en-US" sz="2800" dirty="0">
                <a:solidFill>
                  <a:srgbClr val="D8D8D8"/>
                </a:solidFill>
              </a:rPr>
              <a:t>NF 1 occurs in every 1 in 3,000 births</a:t>
            </a:r>
          </a:p>
          <a:p>
            <a:r>
              <a:rPr lang="en-US" sz="2800" dirty="0">
                <a:solidFill>
                  <a:srgbClr val="D8D8D8"/>
                </a:solidFill>
              </a:rPr>
              <a:t>There is no sex or racial predilection </a:t>
            </a:r>
          </a:p>
          <a:p>
            <a:r>
              <a:rPr lang="en-US" sz="2800" dirty="0">
                <a:solidFill>
                  <a:srgbClr val="D8D8D8"/>
                </a:solidFill>
              </a:rPr>
              <a:t>NF 1 occurs from birth; symptoms show up from the birth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31" y="2237790"/>
            <a:ext cx="3108727" cy="358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77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27276"/>
            <a:ext cx="8534400" cy="150706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A304A"/>
                </a:solidFill>
              </a:rPr>
              <a:t>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496034"/>
            <a:ext cx="8534400" cy="3615267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err="1">
                <a:solidFill>
                  <a:srgbClr val="D8D8D8"/>
                </a:solidFill>
              </a:rPr>
              <a:t>Café</a:t>
            </a:r>
            <a:r>
              <a:rPr lang="en-US" sz="2800" dirty="0">
                <a:solidFill>
                  <a:srgbClr val="D8D8D8"/>
                </a:solidFill>
              </a:rPr>
              <a:t> au lait spots</a:t>
            </a:r>
          </a:p>
          <a:p>
            <a:r>
              <a:rPr lang="en-US" sz="2800" dirty="0">
                <a:solidFill>
                  <a:srgbClr val="D8D8D8"/>
                </a:solidFill>
              </a:rPr>
              <a:t>Freckling in the armpits and/or groin area</a:t>
            </a:r>
          </a:p>
          <a:p>
            <a:r>
              <a:rPr lang="en-US" sz="2800" dirty="0">
                <a:solidFill>
                  <a:srgbClr val="D8D8D8"/>
                </a:solidFill>
              </a:rPr>
              <a:t>Soft bumps on or under skin</a:t>
            </a:r>
          </a:p>
          <a:p>
            <a:r>
              <a:rPr lang="en-US" sz="2800" dirty="0">
                <a:solidFill>
                  <a:srgbClr val="D8D8D8"/>
                </a:solidFill>
              </a:rPr>
              <a:t>Tiny bumps on the iris of your eye</a:t>
            </a:r>
          </a:p>
          <a:p>
            <a:r>
              <a:rPr lang="en-US" sz="2800" dirty="0">
                <a:solidFill>
                  <a:srgbClr val="D8D8D8"/>
                </a:solidFill>
              </a:rPr>
              <a:t>Bone deformities</a:t>
            </a:r>
          </a:p>
          <a:p>
            <a:r>
              <a:rPr lang="en-US" sz="2800" dirty="0">
                <a:solidFill>
                  <a:srgbClr val="D8D8D8"/>
                </a:solidFill>
              </a:rPr>
              <a:t>Learning disabilities </a:t>
            </a:r>
          </a:p>
          <a:p>
            <a:r>
              <a:rPr lang="en-US" sz="2800" dirty="0">
                <a:solidFill>
                  <a:srgbClr val="D8D8D8"/>
                </a:solidFill>
              </a:rPr>
              <a:t>Larger than average head size</a:t>
            </a:r>
          </a:p>
          <a:p>
            <a:r>
              <a:rPr lang="en-US" sz="2800" dirty="0">
                <a:solidFill>
                  <a:srgbClr val="D8D8D8"/>
                </a:solidFill>
              </a:rPr>
              <a:t>Short stature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127" y="1134263"/>
            <a:ext cx="4746870" cy="513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21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62089"/>
            <a:ext cx="8534400" cy="1507067"/>
          </a:xfrm>
        </p:spPr>
        <p:txBody>
          <a:bodyPr/>
          <a:lstStyle/>
          <a:p>
            <a:r>
              <a:rPr lang="en-US" sz="4000" dirty="0">
                <a:solidFill>
                  <a:srgbClr val="0A304A"/>
                </a:solidFill>
              </a:rPr>
              <a:t>Testing and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557" y="1643135"/>
            <a:ext cx="8534400" cy="3615267"/>
          </a:xfrm>
        </p:spPr>
        <p:txBody>
          <a:bodyPr/>
          <a:lstStyle/>
          <a:p>
            <a:r>
              <a:rPr lang="en-US" sz="2800" dirty="0">
                <a:solidFill>
                  <a:srgbClr val="D8D8D8"/>
                </a:solidFill>
              </a:rPr>
              <a:t>Physical examination of medical history</a:t>
            </a:r>
          </a:p>
          <a:p>
            <a:r>
              <a:rPr lang="en-US" sz="2800" dirty="0">
                <a:solidFill>
                  <a:srgbClr val="D8D8D8"/>
                </a:solidFill>
              </a:rPr>
              <a:t>Eye exam</a:t>
            </a:r>
          </a:p>
          <a:p>
            <a:r>
              <a:rPr lang="en-US" sz="2800" dirty="0">
                <a:solidFill>
                  <a:srgbClr val="D8D8D8"/>
                </a:solidFill>
              </a:rPr>
              <a:t>Ear exam</a:t>
            </a:r>
          </a:p>
          <a:p>
            <a:r>
              <a:rPr lang="en-US" sz="2800" dirty="0">
                <a:solidFill>
                  <a:srgbClr val="D8D8D8"/>
                </a:solidFill>
              </a:rPr>
              <a:t>Imaging tests</a:t>
            </a:r>
          </a:p>
          <a:p>
            <a:r>
              <a:rPr lang="en-US" sz="2800" dirty="0">
                <a:solidFill>
                  <a:srgbClr val="D8D8D8"/>
                </a:solidFill>
              </a:rPr>
              <a:t>Genetic tests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l="10259" t="-966" r="10048" b="153"/>
          <a:stretch>
            <a:fillRect/>
          </a:stretch>
        </p:blipFill>
        <p:spPr>
          <a:xfrm>
            <a:off x="4538804" y="2654309"/>
            <a:ext cx="4520127" cy="382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58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31712"/>
            <a:ext cx="8534400" cy="1507067"/>
          </a:xfrm>
        </p:spPr>
        <p:txBody>
          <a:bodyPr/>
          <a:lstStyle/>
          <a:p>
            <a:r>
              <a:rPr lang="en-US" sz="4000" dirty="0">
                <a:solidFill>
                  <a:srgbClr val="0A304A"/>
                </a:solidFill>
              </a:rPr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01" y="1816864"/>
            <a:ext cx="6898228" cy="406717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D8D8D8"/>
                </a:solidFill>
              </a:rPr>
              <a:t>There is no cure for NF</a:t>
            </a:r>
          </a:p>
          <a:p>
            <a:r>
              <a:rPr lang="en-US" sz="2800" dirty="0">
                <a:solidFill>
                  <a:srgbClr val="D8D8D8"/>
                </a:solidFill>
              </a:rPr>
              <a:t>Medication is given for pain</a:t>
            </a:r>
          </a:p>
          <a:p>
            <a:r>
              <a:rPr lang="en-US" sz="2800" dirty="0">
                <a:solidFill>
                  <a:srgbClr val="D8D8D8"/>
                </a:solidFill>
              </a:rPr>
              <a:t>Surgeries are used to remove part or all of the tumors. The surgeries might relieve symptoms. </a:t>
            </a:r>
          </a:p>
          <a:p>
            <a:endParaRPr lang="en-US" sz="2800" dirty="0">
              <a:solidFill>
                <a:srgbClr val="D8D8D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131" y="1702356"/>
            <a:ext cx="3722864" cy="333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36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75058"/>
            <a:ext cx="8534400" cy="1507067"/>
          </a:xfrm>
        </p:spPr>
        <p:txBody>
          <a:bodyPr/>
          <a:lstStyle/>
          <a:p>
            <a:r>
              <a:rPr lang="en-US" sz="4000" dirty="0">
                <a:solidFill>
                  <a:srgbClr val="0A304A"/>
                </a:solidFill>
              </a:rPr>
              <a:t>Not fun, interesting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817196"/>
            <a:ext cx="8534400" cy="3615267"/>
          </a:xfrm>
        </p:spPr>
        <p:txBody>
          <a:bodyPr/>
          <a:lstStyle/>
          <a:p>
            <a:r>
              <a:rPr lang="en-US" sz="2800" dirty="0">
                <a:solidFill>
                  <a:srgbClr val="D8D8D8"/>
                </a:solidFill>
              </a:rPr>
              <a:t>Less than 10% of people with NF 1 develop cancerous tumors</a:t>
            </a:r>
          </a:p>
          <a:p>
            <a:r>
              <a:rPr lang="en-US" sz="2800" dirty="0">
                <a:solidFill>
                  <a:srgbClr val="D8D8D8"/>
                </a:solidFill>
              </a:rPr>
              <a:t>People with NF 1 have an increased risk of cardiovascular problems like high blood pressure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800" y="1278100"/>
            <a:ext cx="3027446" cy="465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8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 charset="0"/>
                <a:hlinkClick r:id="rId3"/>
              </a:rPr>
              <a:t>http://www.mayoclinic.org/diseases-conditions/neurofibromatosis/basics/treatment/con-20027728?utm_source=Google&amp;utm_medium=abstract&amp;utm_content=Neurofibromatosis&amp;utm_campaign=Knowledge-panel</a:t>
            </a:r>
          </a:p>
          <a:p>
            <a:r>
              <a:rPr lang="en-US" dirty="0">
                <a:latin typeface="Century Gothic" charset="0"/>
              </a:rPr>
              <a:t>http://www.ncbi.nlm.nih.gov/pmc/articles/PMC3491339/</a:t>
            </a:r>
          </a:p>
        </p:txBody>
      </p:sp>
    </p:spTree>
    <p:extLst>
      <p:ext uri="{BB962C8B-B14F-4D97-AF65-F5344CB8AC3E}">
        <p14:creationId xmlns:p14="http://schemas.microsoft.com/office/powerpoint/2010/main" val="369520575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0</Words>
  <Application>Microsoft Office PowerPoint</Application>
  <PresentationFormat>Widescreen</PresentationFormat>
  <Paragraphs>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Slice</vt:lpstr>
      <vt:lpstr>VOn Recklinghausen's Neurofibromatosis</vt:lpstr>
      <vt:lpstr>Definition</vt:lpstr>
      <vt:lpstr>Cause </vt:lpstr>
      <vt:lpstr> Facts About NF</vt:lpstr>
      <vt:lpstr>Symptoms</vt:lpstr>
      <vt:lpstr>Testing and screening</vt:lpstr>
      <vt:lpstr>Treatment</vt:lpstr>
      <vt:lpstr>Not fun, interesting Facts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4</cp:revision>
  <dcterms:created xsi:type="dcterms:W3CDTF">2014-09-12T02:12:56Z</dcterms:created>
  <dcterms:modified xsi:type="dcterms:W3CDTF">2015-11-27T02:08:46Z</dcterms:modified>
</cp:coreProperties>
</file>